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3" r:id="rId3"/>
    <p:sldId id="273" r:id="rId4"/>
    <p:sldId id="274" r:id="rId5"/>
    <p:sldId id="275" r:id="rId6"/>
    <p:sldId id="277" r:id="rId7"/>
    <p:sldId id="278" r:id="rId8"/>
    <p:sldId id="276" r:id="rId9"/>
    <p:sldId id="279" r:id="rId10"/>
    <p:sldId id="286" r:id="rId11"/>
    <p:sldId id="280" r:id="rId12"/>
    <p:sldId id="281" r:id="rId13"/>
    <p:sldId id="282" r:id="rId14"/>
    <p:sldId id="283" r:id="rId15"/>
    <p:sldId id="285" r:id="rId16"/>
    <p:sldId id="287" r:id="rId17"/>
    <p:sldId id="266" r:id="rId18"/>
    <p:sldId id="267" r:id="rId19"/>
    <p:sldId id="271" r:id="rId20"/>
    <p:sldId id="268" r:id="rId21"/>
    <p:sldId id="288" r:id="rId22"/>
    <p:sldId id="289" r:id="rId23"/>
    <p:sldId id="290" r:id="rId24"/>
    <p:sldId id="291" r:id="rId25"/>
    <p:sldId id="269" r:id="rId26"/>
    <p:sldId id="29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5"/>
    <p:restoredTop sz="91800" autoAdjust="0"/>
  </p:normalViewPr>
  <p:slideViewPr>
    <p:cSldViewPr snapToGrid="0" snapToObjects="1">
      <p:cViewPr>
        <p:scale>
          <a:sx n="105" d="100"/>
          <a:sy n="105" d="100"/>
        </p:scale>
        <p:origin x="360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D27252-964D-419E-9664-C6124B7EE013}" type="datetimeFigureOut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1612A1-F1E8-4167-A692-167ED00B40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3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070B9B-4308-4186-81E9-8B80880281B5}" type="datetimeFigureOut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4DC05-3EE4-4588-A6EA-5148D8A925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336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02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8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68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3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7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4DC05-3EE4-4588-A6EA-5148D8A925DA}" type="slidenum">
              <a:rPr lang="en-US" altLang="zh-CN">
                <a:solidFill>
                  <a:prstClr val="black"/>
                </a:solidFill>
              </a:rPr>
              <a:pPr/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74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pic>
        <p:nvPicPr>
          <p:cNvPr id="6" name="Picture 1" descr="nyu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24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0D5205F8-4039-44CB-BAA2-5EB32FC0C5B1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3976D5DE-961F-4C7B-B6DB-AEFD6EAA92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28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36671841-F0E3-41D3-9A04-8257685C1DF6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333A3C29-79F9-481D-894E-E941206C67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82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pic>
        <p:nvPicPr>
          <p:cNvPr id="1028" name="Picture 1" descr="nyu_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C9D7D02-091A-40A6-9F61-DBC88A0CA33E}" type="datetime1">
              <a:rPr lang="en-US" altLang="zh-CN"/>
              <a:pPr/>
              <a:t>12/19/17</a:t>
            </a:fld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1E35A60-4A4C-46FB-87DB-C3051CB7FEA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77" r:id="rId3"/>
    <p:sldLayoutId id="2147483678" r:id="rId4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53525" cy="5151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12701" y="770021"/>
            <a:ext cx="4474697" cy="367135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zh-CN" altLang="zh-CN" sz="1800">
              <a:solidFill>
                <a:srgbClr val="FFFFFF"/>
              </a:solidFill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227013" y="1531938"/>
            <a:ext cx="3638550" cy="181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zh-CN" dirty="0"/>
              <a:t>Research and Implementation of Face Detection Algorithm</a:t>
            </a:r>
          </a:p>
        </p:txBody>
      </p:sp>
      <p:sp>
        <p:nvSpPr>
          <p:cNvPr id="71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679234" y="3683520"/>
            <a:ext cx="1782762" cy="8433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</a:pPr>
            <a:r>
              <a:rPr lang="en-US" altLang="zh-CN" sz="1200" dirty="0" err="1" smtClean="0">
                <a:ea typeface="ＭＳ Ｐゴシック" pitchFamily="34" charset="-128"/>
              </a:rPr>
              <a:t>Yingda</a:t>
            </a:r>
            <a:r>
              <a:rPr lang="en-US" altLang="zh-CN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Dong</a:t>
            </a:r>
          </a:p>
          <a:p>
            <a:pPr marL="0" indent="0">
              <a:spcBef>
                <a:spcPct val="0"/>
              </a:spcBef>
            </a:pPr>
            <a:r>
              <a:rPr lang="en-US" altLang="zh-CN" sz="1200" dirty="0" err="1" smtClean="0">
                <a:ea typeface="ＭＳ Ｐゴシック" pitchFamily="34" charset="-128"/>
              </a:rPr>
              <a:t>Xiaoyu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Zhang</a:t>
            </a:r>
          </a:p>
          <a:p>
            <a:pPr marL="0" indent="0">
              <a:spcBef>
                <a:spcPct val="0"/>
              </a:spcBef>
            </a:pPr>
            <a:r>
              <a:rPr lang="en-US" altLang="zh-CN" sz="1200" dirty="0" smtClean="0">
                <a:ea typeface="ＭＳ Ｐゴシック" pitchFamily="34" charset="-128"/>
              </a:rPr>
              <a:t>Yezhong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Xu</a:t>
            </a:r>
          </a:p>
          <a:p>
            <a:pPr marL="0" indent="0">
              <a:spcBef>
                <a:spcPct val="0"/>
              </a:spcBef>
            </a:pPr>
            <a:r>
              <a:rPr lang="en-US" altLang="zh-CN" sz="1200" dirty="0" smtClean="0">
                <a:ea typeface="ＭＳ Ｐゴシック" pitchFamily="34" charset="-128"/>
              </a:rPr>
              <a:t>Yu</a:t>
            </a:r>
            <a:r>
              <a:rPr lang="zh-CN" altLang="en-US" sz="1200" dirty="0" smtClean="0">
                <a:ea typeface="ＭＳ Ｐゴシック" pitchFamily="34" charset="-128"/>
              </a:rPr>
              <a:t> </a:t>
            </a:r>
            <a:r>
              <a:rPr lang="en-US" altLang="zh-CN" sz="1200" dirty="0" smtClean="0">
                <a:ea typeface="ＭＳ Ｐゴシック" pitchFamily="34" charset="-128"/>
              </a:rPr>
              <a:t>Lu</a:t>
            </a:r>
            <a:endParaRPr lang="en-US" altLang="zh-CN" sz="1200" dirty="0" smtClean="0">
              <a:ea typeface="ＭＳ Ｐゴシック" pitchFamily="34" charset="-128"/>
            </a:endParaRPr>
          </a:p>
        </p:txBody>
      </p:sp>
      <p:pic>
        <p:nvPicPr>
          <p:cNvPr id="7173" name="Picture 11" descr="nyu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047750"/>
            <a:ext cx="674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1" name="Text Placeholder 1"/>
              <p:cNvSpPr>
                <a:spLocks noGrp="1"/>
              </p:cNvSpPr>
              <p:nvPr>
                <p:ph type="body" sz="quarter" idx="12"/>
              </p:nvPr>
            </p:nvSpPr>
            <p:spPr bwMode="auto">
              <a:xfrm>
                <a:off x="550038" y="1464415"/>
                <a:ext cx="3671350" cy="3188583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	Haar-like Features</a:t>
                </a:r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>
                    <a:ea typeface="ＭＳ Ｐゴシック" pitchFamily="34" charset="-128"/>
                  </a:rPr>
                  <a:t>Three main kind of features</a:t>
                </a:r>
              </a:p>
              <a:p>
                <a:pPr lvl="1"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Digital </a:t>
                </a:r>
                <a:r>
                  <a:rPr lang="en-US" altLang="zh-CN" dirty="0">
                    <a:ea typeface="ＭＳ Ｐゴシック" pitchFamily="34" charset="-128"/>
                  </a:rPr>
                  <a:t>image </a:t>
                </a:r>
                <a:r>
                  <a:rPr lang="en-US" altLang="zh-CN" dirty="0" smtClean="0">
                    <a:ea typeface="ＭＳ Ｐゴシック" pitchFamily="34" charset="-128"/>
                  </a:rPr>
                  <a:t>feature: for example,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/>
                            <a:ea typeface="ＭＳ Ｐゴシック" pitchFamily="34" charset="-128"/>
                          </a:rPr>
                          <m:t>𝑤h𝑖𝑡𝑒</m:t>
                        </m:r>
                      </m:e>
                    </m:nary>
                    <m:r>
                      <a:rPr lang="en-US" altLang="zh-CN" b="0" i="1" smtClean="0">
                        <a:latin typeface="Cambria Math"/>
                        <a:ea typeface="ＭＳ Ｐゴシック" pitchFamily="34" charset="-128"/>
                      </a:rPr>
                      <m:t> 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/>
                            <a:ea typeface="ＭＳ Ｐゴシック" pitchFamily="34" charset="-128"/>
                          </a:rPr>
                          <m:t>𝑏𝑙𝑎𝑐𝑘</m:t>
                        </m:r>
                      </m:e>
                    </m:nary>
                  </m:oMath>
                </a14:m>
                <a:r>
                  <a:rPr lang="en-US" altLang="zh-CN" dirty="0" smtClean="0">
                    <a:ea typeface="ＭＳ Ｐゴシック" pitchFamily="34" charset="-128"/>
                  </a:rPr>
                  <a:t> </a:t>
                </a:r>
              </a:p>
              <a:p>
                <a:pPr marL="457200" lvl="1" indent="0">
                  <a:spcBef>
                    <a:spcPct val="0"/>
                  </a:spcBef>
                  <a:buNone/>
                </a:pPr>
                <a:endParaRPr lang="en-US" altLang="zh-CN" dirty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Feature values in face region are different from non-face region</a:t>
                </a:r>
              </a:p>
            </p:txBody>
          </p:sp>
        </mc:Choice>
        <mc:Fallback xmlns="">
          <p:sp>
            <p:nvSpPr>
              <p:cNvPr id="10241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 bwMode="auto">
              <a:xfrm>
                <a:off x="550038" y="1464415"/>
                <a:ext cx="3671350" cy="3188583"/>
              </a:xfrm>
              <a:blipFill rotWithShape="1">
                <a:blip r:embed="rId3"/>
                <a:stretch>
                  <a:fillRect t="-210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63" y="1402681"/>
            <a:ext cx="430371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2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1" y="1049770"/>
            <a:ext cx="4309871" cy="3436886"/>
          </a:xfrm>
        </p:spPr>
        <p:txBody>
          <a:bodyPr/>
          <a:lstStyle/>
          <a:p>
            <a:r>
              <a:rPr lang="en-US" altLang="zh-CN" sz="2400" b="0" dirty="0"/>
              <a:t>Feature </a:t>
            </a:r>
            <a:r>
              <a:rPr lang="en-US" altLang="zh-CN" sz="2400" b="0" dirty="0" smtClean="0"/>
              <a:t>template</a:t>
            </a:r>
          </a:p>
          <a:p>
            <a:endParaRPr lang="en-US" altLang="zh-CN" sz="2400" b="0" dirty="0"/>
          </a:p>
          <a:p>
            <a:r>
              <a:rPr lang="en-US" altLang="zh-CN" sz="2400" b="0" dirty="0"/>
              <a:t>size</a:t>
            </a:r>
          </a:p>
          <a:p>
            <a:endParaRPr lang="en-US" altLang="zh-CN" sz="2400" b="0" dirty="0" smtClean="0"/>
          </a:p>
          <a:p>
            <a:r>
              <a:rPr lang="en-US" altLang="zh-CN" sz="2400" b="0" dirty="0" smtClean="0"/>
              <a:t>position</a:t>
            </a:r>
            <a:endParaRPr lang="en-US" altLang="zh-CN" sz="2400" b="0" dirty="0"/>
          </a:p>
          <a:p>
            <a:endParaRPr lang="en-US" altLang="zh-CN" sz="2400" b="0" dirty="0" smtClean="0"/>
          </a:p>
          <a:p>
            <a:r>
              <a:rPr lang="en-US" altLang="zh-CN" sz="2400" b="0" dirty="0" smtClean="0"/>
              <a:t>Eigenvalues </a:t>
            </a:r>
            <a:r>
              <a:rPr lang="en-US" altLang="zh-CN" sz="2400" b="0" dirty="0"/>
              <a:t>​​= pixels and black areas - pixels and white areas</a:t>
            </a:r>
          </a:p>
          <a:p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87041" y="180221"/>
            <a:ext cx="5930412" cy="283075"/>
          </a:xfrm>
        </p:spPr>
        <p:txBody>
          <a:bodyPr/>
          <a:lstStyle/>
          <a:p>
            <a:r>
              <a:rPr lang="en-US" altLang="zh-CN" sz="2400" dirty="0" err="1"/>
              <a:t>Haar</a:t>
            </a:r>
            <a:r>
              <a:rPr lang="en-US" altLang="zh-CN" sz="2400" dirty="0"/>
              <a:t>-like features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5779" b="48169"/>
          <a:stretch/>
        </p:blipFill>
        <p:spPr bwMode="auto">
          <a:xfrm>
            <a:off x="4680992" y="1617127"/>
            <a:ext cx="3744416" cy="1895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996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569337" y="1000245"/>
            <a:ext cx="4728577" cy="2354159"/>
          </a:xfrm>
        </p:spPr>
        <p:txBody>
          <a:bodyPr/>
          <a:lstStyle/>
          <a:p>
            <a:r>
              <a:rPr lang="en-US" altLang="zh-CN" sz="2800" b="0" dirty="0"/>
              <a:t>21x21 </a:t>
            </a:r>
            <a:r>
              <a:rPr lang="en-US" altLang="zh-CN" sz="2800" b="0" dirty="0" smtClean="0"/>
              <a:t>window</a:t>
            </a:r>
          </a:p>
          <a:p>
            <a:endParaRPr lang="en-US" altLang="zh-CN" sz="2800" b="0" dirty="0"/>
          </a:p>
          <a:p>
            <a:r>
              <a:rPr lang="en-US" altLang="zh-CN" sz="2800" b="0" dirty="0"/>
              <a:t>Five kinds of feature templates</a:t>
            </a:r>
          </a:p>
          <a:p>
            <a:endParaRPr lang="en-US" altLang="zh-CN" sz="2800" b="0" dirty="0" smtClean="0"/>
          </a:p>
          <a:p>
            <a:r>
              <a:rPr lang="en-US" altLang="zh-CN" sz="2800" b="0" dirty="0" smtClean="0"/>
              <a:t>Over </a:t>
            </a:r>
            <a:r>
              <a:rPr lang="en-US" altLang="zh-CN" sz="2800" b="0" dirty="0"/>
              <a:t>100,000 features</a:t>
            </a:r>
          </a:p>
          <a:p>
            <a:endParaRPr kumimoji="1"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230369" y="228989"/>
            <a:ext cx="3687084" cy="404995"/>
          </a:xfrm>
        </p:spPr>
        <p:txBody>
          <a:bodyPr/>
          <a:lstStyle/>
          <a:p>
            <a:r>
              <a:rPr lang="en-US" altLang="zh-CN" sz="2400" dirty="0" err="1"/>
              <a:t>Haar</a:t>
            </a:r>
            <a:r>
              <a:rPr lang="en-US" altLang="zh-CN" sz="2400" dirty="0"/>
              <a:t>-like features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37" y="3565008"/>
            <a:ext cx="1362075" cy="1362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77" y="3955532"/>
            <a:ext cx="942975" cy="581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71" y="3545958"/>
            <a:ext cx="1428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4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Points graph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35446" y="1202520"/>
            <a:ext cx="59177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For each point in the image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we calculate</a:t>
            </a:r>
          </a:p>
          <a:p>
            <a:endParaRPr lang="en-US" altLang="zh-CN" sz="2400" b="1" dirty="0" smtClean="0">
              <a:solidFill>
                <a:srgbClr val="000000"/>
              </a:solidFill>
              <a:latin typeface="PingFang SC" charset="-122"/>
            </a:endParaRP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PingFang SC" charset="-122"/>
              </a:rPr>
              <a:t>Where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</a:t>
            </a:r>
            <a:r>
              <a:rPr lang="en-US" altLang="zh-CN" sz="2400" b="1" i="1" dirty="0" err="1">
                <a:solidFill>
                  <a:srgbClr val="000000"/>
                </a:solidFill>
                <a:latin typeface="PingFang SC" charset="-122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is the pixel value at point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and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ii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 is the integral image value at point (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x, y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).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PingFang SC" charset="-122"/>
              </a:rPr>
              <a:t/>
            </a:r>
            <a:br>
              <a:rPr lang="en-US" altLang="zh-CN" sz="2400" dirty="0">
                <a:solidFill>
                  <a:srgbClr val="000000"/>
                </a:solidFill>
                <a:latin typeface="PingFang SC" charset="-122"/>
              </a:rPr>
            </a:br>
            <a:endParaRPr lang="en-US" altLang="zh-CN" sz="2400" b="0" i="0" dirty="0">
              <a:solidFill>
                <a:srgbClr val="000000"/>
              </a:solidFill>
              <a:effectLst/>
              <a:latin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69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Points graph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774192" y="1321022"/>
            <a:ext cx="7735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If we need to calculate the pixels in the black region and </a:t>
            </a:r>
            <a:r>
              <a:rPr lang="en-US" altLang="zh-CN" sz="2400" b="1" i="1" dirty="0">
                <a:solidFill>
                  <a:srgbClr val="000000"/>
                </a:solidFill>
                <a:latin typeface="PingFang SC" charset="-122"/>
              </a:rPr>
              <a:t>s</a:t>
            </a:r>
            <a:r>
              <a:rPr lang="en-US" altLang="zh-CN" sz="2400" b="1" dirty="0">
                <a:solidFill>
                  <a:srgbClr val="000000"/>
                </a:solidFill>
                <a:latin typeface="PingFang SC" charset="-122"/>
              </a:rPr>
              <a:t> , we can use the integral graph to calculate</a:t>
            </a: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2192834"/>
            <a:ext cx="4751440" cy="29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1" name="Text Placeholder 1"/>
              <p:cNvSpPr>
                <a:spLocks noGrp="1"/>
              </p:cNvSpPr>
              <p:nvPr>
                <p:ph type="body" sz="quarter" idx="12"/>
              </p:nvPr>
            </p:nvSpPr>
            <p:spPr bwMode="auto">
              <a:xfrm>
                <a:off x="680405" y="1632100"/>
                <a:ext cx="3362206" cy="2004523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	Cascade </a:t>
                </a:r>
                <a:r>
                  <a:rPr lang="en-US" altLang="zh-CN" dirty="0">
                    <a:ea typeface="ＭＳ Ｐゴシック" pitchFamily="34" charset="-128"/>
                  </a:rPr>
                  <a:t>of </a:t>
                </a:r>
                <a:r>
                  <a:rPr lang="en-US" altLang="zh-CN" dirty="0" smtClean="0">
                    <a:ea typeface="ＭＳ Ｐゴシック" pitchFamily="34" charset="-128"/>
                  </a:rPr>
                  <a:t>Classifiers</a:t>
                </a:r>
              </a:p>
              <a:p>
                <a:pPr lvl="1"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dirty="0" smtClean="0">
                    <a:ea typeface="ＭＳ Ｐゴシック" pitchFamily="34" charset="-128"/>
                  </a:rPr>
                  <a:t>AdaBoost Classifier</a:t>
                </a:r>
                <a:r>
                  <a:rPr lang="en-US" altLang="zh-CN" dirty="0">
                    <a:ea typeface="ＭＳ Ｐゴシック" pitchFamily="34" charset="-128"/>
                  </a:rPr>
                  <a:t>: </a:t>
                </a:r>
                <a:r>
                  <a:rPr lang="en-US" altLang="zh-CN" dirty="0" smtClean="0">
                    <a:ea typeface="ＭＳ Ｐゴシック" pitchFamily="34" charset="-128"/>
                  </a:rPr>
                  <a:t>function of </a:t>
                </a:r>
                <a:r>
                  <a:rPr lang="en-US" altLang="zh-CN" dirty="0">
                    <a:ea typeface="ＭＳ Ｐゴシック" pitchFamily="34" charset="-128"/>
                  </a:rPr>
                  <a:t>input image x, feature f, polarity p and threshold θ.</a:t>
                </a:r>
                <a:endParaRPr lang="en-US" altLang="zh-CN" dirty="0" smtClean="0">
                  <a:ea typeface="ＭＳ Ｐゴシック" pitchFamily="34" charset="-128"/>
                </a:endParaRPr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zh-C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𝑓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sz="12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2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200" i="1">
                                  <a:latin typeface="Cambria Math"/>
                                </a:rPr>
                                <m:t>1,   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𝑝𝑓</m:t>
                              </m:r>
                              <m:d>
                                <m:dPr>
                                  <m:ctrlPr>
                                    <a:rPr lang="zh-CN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sz="1200" i="1">
                                  <a:latin typeface="Cambria Math"/>
                                </a:rPr>
                                <m:t>0,                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𝑒𝑙𝑠𝑒</m:t>
                              </m:r>
                              <m:r>
                                <a:rPr lang="en-US" altLang="zh-CN" sz="1200" i="1">
                                  <a:latin typeface="Cambria Math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1200" dirty="0"/>
              </a:p>
              <a:p>
                <a:pPr>
                  <a:spcBef>
                    <a:spcPct val="0"/>
                  </a:spcBef>
                </a:pPr>
                <a:endParaRPr lang="en-US" altLang="zh-CN" dirty="0" smtClean="0"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10241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 bwMode="auto">
              <a:xfrm>
                <a:off x="680405" y="1632100"/>
                <a:ext cx="3362206" cy="2004523"/>
              </a:xfrm>
              <a:blipFill rotWithShape="1">
                <a:blip r:embed="rId3"/>
                <a:stretch>
                  <a:fillRect t="-3647" r="-1452" b="-4285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950465" y="231648"/>
            <a:ext cx="5966524" cy="262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sz="2400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7" y="1144315"/>
            <a:ext cx="2465949" cy="298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48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828289" y="228989"/>
            <a:ext cx="5089164" cy="361809"/>
          </a:xfrm>
        </p:spPr>
        <p:txBody>
          <a:bodyPr/>
          <a:lstStyle/>
          <a:p>
            <a:r>
              <a:rPr kumimoji="1" lang="en-US" altLang="zh-CN" sz="2400" dirty="0" err="1" smtClean="0"/>
              <a:t>Adaboost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Algorithm</a:t>
            </a: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28117"/>
            <a:ext cx="842234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8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721894" y="1584107"/>
            <a:ext cx="3616350" cy="313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Histogram Equalization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Contrast </a:t>
            </a:r>
            <a:r>
              <a:rPr lang="en-US" altLang="zh-CN" dirty="0">
                <a:ea typeface="ＭＳ Ｐゴシック" pitchFamily="34" charset="-128"/>
              </a:rPr>
              <a:t>adjustment using the image's </a:t>
            </a:r>
            <a:r>
              <a:rPr lang="en-US" altLang="zh-CN" dirty="0" smtClean="0">
                <a:ea typeface="ＭＳ Ｐゴシック" pitchFamily="34" charset="-128"/>
              </a:rPr>
              <a:t>histogram</a:t>
            </a: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Improve contrast to make feature extraction easier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58" y="1086282"/>
            <a:ext cx="1926216" cy="12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59" y="3046599"/>
            <a:ext cx="1926216" cy="12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6068066" y="2468192"/>
            <a:ext cx="1" cy="39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93142" y="4491901"/>
            <a:ext cx="2949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schemeClr val="bg1"/>
                </a:solidFill>
              </a:rPr>
              <a:t>(source: https://en.wikipedia.org/wiki/Histogram_equalization)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2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721893" y="2009932"/>
            <a:ext cx="3795105" cy="146980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Test of Face Detection 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Used haarcascade_frontalface_alt.xml and harrcascade_eye.xml </a:t>
            </a:r>
            <a:r>
              <a:rPr lang="en-US" altLang="zh-CN" dirty="0" smtClean="0">
                <a:ea typeface="ＭＳ Ｐゴシック" pitchFamily="34" charset="-128"/>
              </a:rPr>
              <a:t>as classifiers (provided in cv2 data)</a:t>
            </a: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Face Detection by Haar Cascade</a:t>
            </a:r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18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0" name="图片 9" descr="D:\NYU\EE6183 DSP lab\project\face_dete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39" y="1648861"/>
            <a:ext cx="2546648" cy="2043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19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6337" y="2310063"/>
            <a:ext cx="402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Face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Recognition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1650" y="1584325"/>
            <a:ext cx="3811588" cy="313055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Face Detection Introduction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endParaRPr lang="en-US" altLang="zh-CN" b="0" dirty="0" smtClean="0"/>
          </a:p>
          <a:p>
            <a:r>
              <a:rPr lang="en-US" altLang="zh-CN" b="0" dirty="0" smtClean="0"/>
              <a:t>What </a:t>
            </a:r>
            <a:r>
              <a:rPr lang="en-US" altLang="zh-CN" b="0" dirty="0"/>
              <a:t>is face detection</a:t>
            </a:r>
            <a:r>
              <a:rPr lang="en-US" altLang="zh-CN" b="0" dirty="0" smtClean="0"/>
              <a:t>?</a:t>
            </a:r>
          </a:p>
          <a:p>
            <a:endParaRPr lang="en-US" altLang="zh-CN" b="0" dirty="0"/>
          </a:p>
          <a:p>
            <a:r>
              <a:rPr lang="en-US" altLang="zh-CN" dirty="0"/>
              <a:t>Face detection refers to the process of determining the position and size of all faces in the detected image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pic>
        <p:nvPicPr>
          <p:cNvPr id="9219" name="Content Placeholder 6"/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712788"/>
            <a:ext cx="4465638" cy="443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quarter" idx="14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CAB16EC-29AB-499F-84A6-61E9A261A2C3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947EE6-E4DF-4C51-962C-5D3DA84DB995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154691" y="936904"/>
            <a:ext cx="8143661" cy="34525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	</a:t>
            </a:r>
            <a:r>
              <a:rPr lang="en-US" altLang="zh-CN" dirty="0" smtClean="0">
                <a:ea typeface="ＭＳ Ｐゴシック" pitchFamily="34" charset="-128"/>
              </a:rPr>
              <a:t>Concept </a:t>
            </a:r>
            <a:r>
              <a:rPr lang="en-US" altLang="zh-CN" dirty="0">
                <a:ea typeface="ＭＳ Ｐゴシック" pitchFamily="34" charset="-128"/>
              </a:rPr>
              <a:t>of Eigenface</a:t>
            </a:r>
            <a:endParaRPr lang="en-US" altLang="zh-CN" dirty="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>
                <a:ea typeface="ＭＳ Ｐゴシック" pitchFamily="34" charset="-128"/>
              </a:rPr>
              <a:t>A set of eigenfaces can be generated by performing a mathematical process called principal component analysis (PCA) on a large set of images depicting different human faces. </a:t>
            </a:r>
            <a:endParaRPr lang="en-US" altLang="zh-CN" dirty="0" smtClean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0">
              <a:spcBef>
                <a:spcPct val="0"/>
              </a:spcBef>
            </a:pPr>
            <a:r>
              <a:rPr lang="en-US" altLang="zh-CN" dirty="0" smtClean="0">
                <a:solidFill>
                  <a:prstClr val="black"/>
                </a:solidFill>
                <a:ea typeface="ＭＳ Ｐゴシック" pitchFamily="34" charset="-128"/>
              </a:rPr>
              <a:t>	Procedure</a:t>
            </a:r>
          </a:p>
          <a:p>
            <a:pPr lvl="0">
              <a:spcBef>
                <a:spcPct val="0"/>
              </a:spcBef>
            </a:pPr>
            <a:endParaRPr lang="en-US" altLang="zh-CN" dirty="0" smtClean="0">
              <a:solidFill>
                <a:prstClr val="black"/>
              </a:solidFill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solidFill>
                  <a:prstClr val="black"/>
                </a:solidFill>
                <a:ea typeface="ＭＳ Ｐゴシック" pitchFamily="34" charset="-128"/>
              </a:rPr>
              <a:t>Calculate average image Ψ and get mean normalized image matrix Φ, the average matrix represents a “common face” of certain user.</a:t>
            </a:r>
          </a:p>
          <a:p>
            <a:pPr lvl="1" algn="just">
              <a:spcBef>
                <a:spcPct val="0"/>
              </a:spcBef>
            </a:pPr>
            <a:endParaRPr lang="en-US" altLang="zh-CN" dirty="0" smtClean="0">
              <a:solidFill>
                <a:prstClr val="black"/>
              </a:solidFill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Calculate </a:t>
            </a:r>
            <a:r>
              <a:rPr lang="en-US" altLang="zh-CN" dirty="0">
                <a:ea typeface="ＭＳ Ｐゴシック" pitchFamily="34" charset="-128"/>
              </a:rPr>
              <a:t>covariance matrix, then calculate eigenvalues and </a:t>
            </a:r>
            <a:r>
              <a:rPr lang="en-US" altLang="zh-CN" dirty="0" smtClean="0">
                <a:ea typeface="ＭＳ Ｐゴシック" pitchFamily="34" charset="-128"/>
              </a:rPr>
              <a:t>eigenvectors for every face.</a:t>
            </a:r>
          </a:p>
          <a:p>
            <a:pPr lvl="1" algn="just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 algn="just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Use eigenvector of face in database to find out the minimum error between input face and faces in database. If error is greater than a threshold, set the input face to be “unknown”.</a:t>
            </a: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Face Recognition</a:t>
            </a:r>
            <a:endParaRPr lang="zh-CN" altLang="zh-CN" dirty="0"/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b="0" dirty="0"/>
              <a:t>Convolution kernel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Automatic </a:t>
            </a:r>
            <a:r>
              <a:rPr lang="en-US" altLang="zh-CN" b="0" dirty="0"/>
              <a:t>extraction of features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Adaptability</a:t>
            </a:r>
            <a:endParaRPr lang="en-US" altLang="zh-CN" b="0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243584" y="228989"/>
            <a:ext cx="7673869" cy="197731"/>
          </a:xfrm>
        </p:spPr>
        <p:txBody>
          <a:bodyPr/>
          <a:lstStyle/>
          <a:p>
            <a:r>
              <a:rPr lang="en-US" altLang="zh-CN" sz="1800" dirty="0"/>
              <a:t>Face detection algorithm based on convolutional neural network</a:t>
            </a:r>
          </a:p>
          <a:p>
            <a:endParaRPr kumimoji="1"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65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987096"/>
            <a:ext cx="8256513" cy="3131018"/>
          </a:xfrm>
        </p:spPr>
        <p:txBody>
          <a:bodyPr/>
          <a:lstStyle/>
          <a:p>
            <a:r>
              <a:rPr lang="en-US" altLang="zh-CN" dirty="0"/>
              <a:t>Neurons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60705" y="228989"/>
            <a:ext cx="7856748" cy="331843"/>
          </a:xfrm>
        </p:spPr>
        <p:txBody>
          <a:bodyPr/>
          <a:lstStyle/>
          <a:p>
            <a:r>
              <a:rPr lang="en-US" altLang="zh-CN" sz="2400" dirty="0"/>
              <a:t>Artificial neural networks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1"/>
              <p:cNvSpPr txBox="1">
                <a:spLocks/>
              </p:cNvSpPr>
              <p:nvPr/>
            </p:nvSpPr>
            <p:spPr>
              <a:xfrm>
                <a:off x="256932" y="1246557"/>
                <a:ext cx="8229600" cy="49076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286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0858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ourier New" pitchFamily="49" charset="0"/>
                  <a:buChar char="o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1145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:endParaRPr lang="en-US" altLang="zh-CN" i="1" dirty="0" smtClean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marL="0" indent="0"/>
                <a:endParaRPr lang="zh-CN" altLang="en-US" dirty="0"/>
              </a:p>
            </p:txBody>
          </p:sp>
        </mc:Choice>
        <mc:Fallback>
          <p:sp>
            <p:nvSpPr>
              <p:cNvPr id="6" name="内容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2" y="1246557"/>
                <a:ext cx="8229600" cy="49076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20" y="1381687"/>
            <a:ext cx="3816424" cy="18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Excitation function (sigmoid function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Role</a:t>
            </a:r>
            <a:r>
              <a:rPr lang="en-US" altLang="zh-CN" dirty="0"/>
              <a:t>: increase non-linear changes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38934"/>
            <a:ext cx="3860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18111" y="1230289"/>
            <a:ext cx="8315553" cy="3131018"/>
          </a:xfrm>
        </p:spPr>
        <p:txBody>
          <a:bodyPr/>
          <a:lstStyle/>
          <a:p>
            <a:r>
              <a:rPr lang="en-US" altLang="zh-CN"/>
              <a:t>Multilayer neural network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8" y="1909858"/>
            <a:ext cx="4170177" cy="26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1127530" y="1203163"/>
            <a:ext cx="3616350" cy="313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	Test of Face Recognition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Training process (acquire image from camera and use them as database)</a:t>
            </a: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zh-CN" dirty="0">
              <a:ea typeface="ＭＳ Ｐゴシック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zh-CN" dirty="0" smtClean="0">
                <a:ea typeface="ＭＳ Ｐゴシック" pitchFamily="34" charset="-128"/>
              </a:rPr>
              <a:t>Recognition process, the error is shown at the top of rectangle</a:t>
            </a:r>
          </a:p>
          <a:p>
            <a:pPr>
              <a:spcBef>
                <a:spcPct val="0"/>
              </a:spcBef>
            </a:pPr>
            <a:endParaRPr lang="en-US" altLang="zh-CN" dirty="0" smtClean="0">
              <a:ea typeface="ＭＳ Ｐゴシック" pitchFamily="34" charset="-128"/>
            </a:endParaRPr>
          </a:p>
        </p:txBody>
      </p:sp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Face Recognition</a:t>
            </a:r>
            <a:endParaRPr lang="zh-CN" altLang="zh-CN" dirty="0"/>
          </a:p>
          <a:p>
            <a:pPr>
              <a:spcBef>
                <a:spcPct val="0"/>
              </a:spcBef>
            </a:pPr>
            <a:endParaRPr lang="zh-CN" altLang="zh-CN" dirty="0" smtClean="0"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6E07B4-2E4A-4799-BA93-041F4AE68187}" type="datetime1">
              <a:rPr lang="en-US" altLang="zh-CN" sz="1200">
                <a:solidFill>
                  <a:srgbClr val="898989"/>
                </a:solidFill>
              </a:rPr>
              <a:pPr eaLnBrk="1" hangingPunct="1"/>
              <a:t>12/19/17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F17F58-E0B2-4D16-9097-226CC86A7C11}" type="slidenum">
              <a:rPr lang="en-US" altLang="zh-CN" sz="1200">
                <a:solidFill>
                  <a:srgbClr val="898989"/>
                </a:solidFill>
              </a:rPr>
              <a:pPr eaLnBrk="1" hangingPunct="1"/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8" y="1249971"/>
            <a:ext cx="1809430" cy="142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8" y="2947307"/>
            <a:ext cx="1809430" cy="142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1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176711" y="175242"/>
            <a:ext cx="2740741" cy="265113"/>
          </a:xfrm>
        </p:spPr>
        <p:txBody>
          <a:bodyPr/>
          <a:lstStyle/>
          <a:p>
            <a:r>
              <a:rPr kumimoji="1" lang="en-US" altLang="zh-CN" sz="2800" dirty="0" smtClean="0"/>
              <a:t>Result</a:t>
            </a: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230652" y="914048"/>
            <a:ext cx="8686800" cy="49076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	We </a:t>
            </a:r>
            <a:r>
              <a:rPr lang="en-US" altLang="zh-CN" b="1" dirty="0"/>
              <a:t>use </a:t>
            </a:r>
            <a:r>
              <a:rPr lang="en-US" altLang="zh-CN" b="1" dirty="0" err="1"/>
              <a:t>Adaboost</a:t>
            </a:r>
            <a:r>
              <a:rPr lang="en-US" altLang="zh-CN" b="1" dirty="0"/>
              <a:t> and Convolutional Neural </a:t>
            </a:r>
            <a:r>
              <a:rPr lang="en-US" altLang="zh-CN" b="1" dirty="0" smtClean="0"/>
              <a:t>Network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respectively</a:t>
            </a:r>
            <a:r>
              <a:rPr lang="en-US" altLang="zh-CN" b="1" dirty="0"/>
              <a:t>. The database used for the experiment is the Caltech face library, which contains 450 single-face samples.</a:t>
            </a:r>
          </a:p>
          <a:p>
            <a:pPr marL="0" indent="0"/>
            <a:endParaRPr lang="zh-CN" altLang="zh-CN" dirty="0" smtClean="0"/>
          </a:p>
          <a:p>
            <a:pPr marL="0" indent="0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2366963"/>
            <a:ext cx="6565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93192" y="1207008"/>
            <a:ext cx="4215384" cy="3703320"/>
          </a:xfrm>
        </p:spPr>
        <p:txBody>
          <a:bodyPr/>
          <a:lstStyle/>
          <a:p>
            <a:r>
              <a:rPr lang="en-US" altLang="zh-CN" dirty="0"/>
              <a:t>Common </a:t>
            </a:r>
            <a:r>
              <a:rPr lang="en-US" altLang="zh-CN" dirty="0" smtClean="0"/>
              <a:t>methods</a:t>
            </a:r>
          </a:p>
          <a:p>
            <a:endParaRPr lang="en-US" altLang="zh-CN" dirty="0"/>
          </a:p>
          <a:p>
            <a:r>
              <a:rPr lang="en-US" altLang="zh-CN" b="0" dirty="0" smtClean="0"/>
              <a:t>·Color-based </a:t>
            </a:r>
            <a:r>
              <a:rPr lang="en-US" altLang="zh-CN" b="0" dirty="0"/>
              <a:t>approach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template matching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statistical models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·Method </a:t>
            </a:r>
            <a:r>
              <a:rPr lang="en-US" altLang="zh-CN" b="0" dirty="0"/>
              <a:t>based on artificial neural network</a:t>
            </a: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5205F8-4039-44CB-BAA2-5EB32FC0C5B1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976D5DE-961F-4C7B-B6DB-AEFD6EAA920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75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1016928"/>
            <a:ext cx="8348472" cy="3664799"/>
          </a:xfrm>
        </p:spPr>
        <p:txBody>
          <a:bodyPr/>
          <a:lstStyle/>
          <a:p>
            <a:r>
              <a:rPr lang="en-US" altLang="zh-CN" sz="2400" dirty="0"/>
              <a:t>Test evaluation index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Detection </a:t>
            </a:r>
            <a:r>
              <a:rPr lang="en-US" altLang="zh-CN" b="0" dirty="0"/>
              <a:t>rate: The ratio of the number of faces detected correctly to the number of faces actually contained in the image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False </a:t>
            </a:r>
            <a:r>
              <a:rPr lang="en-US" altLang="zh-CN" b="0" dirty="0"/>
              <a:t>rate: the ratio of the number of false faces detected to the number of images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Detection </a:t>
            </a:r>
            <a:r>
              <a:rPr lang="en-US" altLang="zh-CN" b="0" dirty="0"/>
              <a:t>speed: the time to complete face detection</a:t>
            </a:r>
          </a:p>
          <a:p>
            <a:r>
              <a:rPr lang="en-US" altLang="zh-CN" b="0" dirty="0"/>
              <a:t>Robustness: The system is adaptable under a variety of conditions</a:t>
            </a: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5205F8-4039-44CB-BAA2-5EB32FC0C5B1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976D5DE-961F-4C7B-B6DB-AEFD6EAA920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6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33331"/>
            <a:ext cx="1485682" cy="9816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7564" r="11359" b="12279"/>
          <a:stretch/>
        </p:blipFill>
        <p:spPr>
          <a:xfrm>
            <a:off x="2642885" y="2344268"/>
            <a:ext cx="1510591" cy="9876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6940" r="20864" b="11908"/>
          <a:stretch/>
        </p:blipFill>
        <p:spPr>
          <a:xfrm>
            <a:off x="4915388" y="3105339"/>
            <a:ext cx="1482432" cy="981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992" r="11359" b="12279"/>
          <a:stretch/>
        </p:blipFill>
        <p:spPr>
          <a:xfrm>
            <a:off x="7084818" y="3105339"/>
            <a:ext cx="1472417" cy="981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7564" r="12349" b="12279"/>
          <a:stretch/>
        </p:blipFill>
        <p:spPr>
          <a:xfrm>
            <a:off x="2685255" y="3780199"/>
            <a:ext cx="1490273" cy="9870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608" y="123337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mtClean="0"/>
              <a:t>image</a:t>
            </a:r>
            <a:endParaRPr lang="en-US" altLang="zh-CN" sz="2400" b="1" dirty="0" smtClean="0"/>
          </a:p>
        </p:txBody>
      </p:sp>
      <p:sp>
        <p:nvSpPr>
          <p:cNvPr id="13" name="右箭头 12"/>
          <p:cNvSpPr/>
          <p:nvPr/>
        </p:nvSpPr>
        <p:spPr>
          <a:xfrm>
            <a:off x="1073312" y="1231622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051720" y="1054857"/>
            <a:ext cx="1613880" cy="84117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Pretreatment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>
            <a:off x="3737608" y="1231622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16016" y="1079828"/>
            <a:ext cx="1212637" cy="69951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r>
              <a:rPr lang="en-US" altLang="zh-CN" dirty="0" smtClean="0"/>
              <a:t>scanning</a:t>
            </a:r>
            <a:endParaRPr lang="en-US" altLang="zh-CN" dirty="0"/>
          </a:p>
          <a:p>
            <a:r>
              <a:rPr lang="en-US" altLang="zh-CN" dirty="0"/>
              <a:t>judgment</a:t>
            </a:r>
          </a:p>
          <a:p>
            <a:pPr algn="ctr"/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6329896" y="1291311"/>
            <a:ext cx="978408" cy="484632"/>
          </a:xfrm>
          <a:prstGeom prst="rightArrow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26040" y="1016738"/>
            <a:ext cx="914400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merge</a:t>
            </a:r>
          </a:p>
          <a:p>
            <a:r>
              <a:rPr lang="en-US" altLang="zh-CN" dirty="0"/>
              <a:t>frame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75001" y="200874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Box color area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2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888913"/>
            <a:ext cx="8315553" cy="3131018"/>
          </a:xfrm>
        </p:spPr>
        <p:txBody>
          <a:bodyPr/>
          <a:lstStyle/>
          <a:p>
            <a:r>
              <a:rPr lang="en-US" altLang="zh-CN" b="0" dirty="0" err="1"/>
              <a:t>YCrCb</a:t>
            </a:r>
            <a:r>
              <a:rPr lang="en-US" altLang="zh-CN" b="0" dirty="0"/>
              <a:t> color space: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Y</a:t>
            </a:r>
            <a:r>
              <a:rPr lang="en-US" altLang="zh-CN" dirty="0"/>
              <a:t>: Brightness, that is, grayscale value</a:t>
            </a:r>
          </a:p>
          <a:p>
            <a:r>
              <a:rPr lang="en-US" altLang="zh-CN" dirty="0" smtClean="0"/>
              <a:t>	Cr</a:t>
            </a:r>
            <a:r>
              <a:rPr lang="en-US" altLang="zh-CN" dirty="0"/>
              <a:t>, </a:t>
            </a:r>
            <a:r>
              <a:rPr lang="en-US" altLang="zh-CN" dirty="0" err="1"/>
              <a:t>Cb</a:t>
            </a:r>
            <a:r>
              <a:rPr lang="en-US" altLang="zh-CN" dirty="0"/>
              <a:t>: Describes the image color and saturation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Skin </a:t>
            </a:r>
            <a:r>
              <a:rPr lang="en-US" altLang="zh-CN" b="0" dirty="0"/>
              <a:t>color range (threshold and segmentation)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Binary </a:t>
            </a:r>
            <a:r>
              <a:rPr lang="en-US" altLang="zh-CN" b="0" dirty="0"/>
              <a:t>image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779009" y="228989"/>
            <a:ext cx="3138444" cy="749419"/>
          </a:xfrm>
        </p:spPr>
        <p:txBody>
          <a:bodyPr/>
          <a:lstStyle/>
          <a:p>
            <a:r>
              <a:rPr lang="en-US" altLang="zh-CN" sz="2400" dirty="0"/>
              <a:t>Image preprocessing</a:t>
            </a:r>
          </a:p>
          <a:p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42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31520"/>
            <a:ext cx="4782313" cy="3983355"/>
          </a:xfrm>
        </p:spPr>
        <p:txBody>
          <a:bodyPr/>
          <a:lstStyle/>
          <a:p>
            <a:r>
              <a:rPr lang="en-US" altLang="zh-CN" dirty="0"/>
              <a:t>The binary image is </a:t>
            </a:r>
            <a:r>
              <a:rPr lang="en-US" altLang="zh-CN" dirty="0" err="1"/>
              <a:t>denoised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Corrosion </a:t>
            </a:r>
            <a:r>
              <a:rPr lang="en-US" altLang="zh-CN" dirty="0"/>
              <a:t>of the image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Eliminate </a:t>
            </a:r>
            <a:r>
              <a:rPr lang="en-US" altLang="zh-CN" dirty="0"/>
              <a:t>physical boundary points</a:t>
            </a:r>
          </a:p>
          <a:p>
            <a:r>
              <a:rPr lang="en-US" altLang="zh-CN" dirty="0" smtClean="0"/>
              <a:t>	To </a:t>
            </a:r>
            <a:r>
              <a:rPr lang="en-US" altLang="zh-CN" dirty="0"/>
              <a:t>reduce the target</a:t>
            </a:r>
          </a:p>
          <a:p>
            <a:r>
              <a:rPr lang="en-US" altLang="zh-CN" dirty="0" smtClean="0"/>
              <a:t>	Eliminate </a:t>
            </a:r>
            <a:r>
              <a:rPr lang="en-US" altLang="zh-CN" dirty="0"/>
              <a:t>noise </a:t>
            </a:r>
            <a:r>
              <a:rPr lang="en-US" altLang="zh-CN" dirty="0" smtClean="0"/>
              <a:t>points</a:t>
            </a:r>
          </a:p>
          <a:p>
            <a:endParaRPr lang="en-US" altLang="zh-CN" dirty="0"/>
          </a:p>
          <a:p>
            <a:r>
              <a:rPr lang="en-US" altLang="zh-CN" dirty="0"/>
              <a:t>Expansion of the image:</a:t>
            </a:r>
          </a:p>
          <a:p>
            <a:r>
              <a:rPr lang="en-US" altLang="zh-CN" dirty="0" smtClean="0"/>
              <a:t>	Fill </a:t>
            </a:r>
            <a:r>
              <a:rPr lang="en-US" altLang="zh-CN" dirty="0"/>
              <a:t>the hole in the goal</a:t>
            </a:r>
          </a:p>
          <a:p>
            <a:r>
              <a:rPr lang="en-US" altLang="zh-CN" dirty="0" smtClean="0"/>
              <a:t>	Increase </a:t>
            </a:r>
            <a:r>
              <a:rPr lang="en-US" altLang="zh-CN" dirty="0"/>
              <a:t>the goal</a:t>
            </a:r>
          </a:p>
          <a:p>
            <a:r>
              <a:rPr lang="en-US" altLang="zh-CN" dirty="0" smtClean="0"/>
              <a:t>	Background </a:t>
            </a:r>
            <a:r>
              <a:rPr lang="en-US" altLang="zh-CN" dirty="0"/>
              <a:t>points in the </a:t>
            </a:r>
            <a:r>
              <a:rPr lang="en-US" altLang="zh-CN" dirty="0" smtClean="0"/>
              <a:t>merged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	object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48456" y="228989"/>
            <a:ext cx="5268997" cy="420235"/>
          </a:xfrm>
        </p:spPr>
        <p:txBody>
          <a:bodyPr/>
          <a:lstStyle/>
          <a:p>
            <a:r>
              <a:rPr lang="en-US" altLang="zh-CN" sz="1800" dirty="0"/>
              <a:t>Image expansion and corrosion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 descr="四块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73" y="1316735"/>
            <a:ext cx="3997980" cy="2812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33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5273417" y="-78541"/>
            <a:ext cx="3870583" cy="950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Merge window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2739" y="871870"/>
            <a:ext cx="6290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Merger conditions: coincidence to a certain </a:t>
            </a:r>
            <a:r>
              <a:rPr lang="en-US" altLang="zh-CN" sz="2400" dirty="0" smtClean="0"/>
              <a:t>extent</a:t>
            </a:r>
          </a:p>
          <a:p>
            <a:endParaRPr lang="en-US" altLang="zh-CN" sz="2400" dirty="0"/>
          </a:p>
          <a:p>
            <a:r>
              <a:rPr lang="en-US" altLang="zh-CN" sz="2400" dirty="0"/>
              <a:t>Two methods of consolidation</a:t>
            </a:r>
            <a:r>
              <a:rPr lang="en-US" altLang="zh-CN" sz="2400" dirty="0" smtClean="0"/>
              <a:t>:</a:t>
            </a:r>
          </a:p>
          <a:p>
            <a:endParaRPr lang="en-US" altLang="zh-CN" sz="2400" dirty="0"/>
          </a:p>
          <a:p>
            <a:pPr marL="457200" indent="-457200">
              <a:buAutoNum type="arabicParenBoth"/>
            </a:pPr>
            <a:r>
              <a:rPr lang="en-US" altLang="zh-CN" sz="2400" dirty="0" smtClean="0"/>
              <a:t>is </a:t>
            </a:r>
            <a:r>
              <a:rPr lang="en-US" altLang="zh-CN" sz="2400" dirty="0"/>
              <a:t>to take the maximum of the coincidence </a:t>
            </a:r>
            <a:r>
              <a:rPr lang="en-US" altLang="zh-CN" sz="2400" dirty="0" smtClean="0"/>
              <a:t>window</a:t>
            </a:r>
          </a:p>
          <a:p>
            <a:pPr marL="457200" indent="-457200">
              <a:buAutoNum type="arabicParenBoth"/>
            </a:pPr>
            <a:endParaRPr lang="en-US" altLang="zh-CN" sz="2400" dirty="0"/>
          </a:p>
          <a:p>
            <a:r>
              <a:rPr lang="en-US" altLang="zh-CN" sz="2400" dirty="0"/>
              <a:t>(2) calculate the average coincidence window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11846" r="37789" b="20251"/>
          <a:stretch/>
        </p:blipFill>
        <p:spPr>
          <a:xfrm>
            <a:off x="6865315" y="1121234"/>
            <a:ext cx="1254557" cy="16592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8" t="10438" r="37799" b="20005"/>
          <a:stretch/>
        </p:blipFill>
        <p:spPr>
          <a:xfrm>
            <a:off x="6865314" y="2924014"/>
            <a:ext cx="1254557" cy="16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57200" y="1327825"/>
            <a:ext cx="8315553" cy="3131018"/>
          </a:xfrm>
        </p:spPr>
        <p:txBody>
          <a:bodyPr/>
          <a:lstStyle/>
          <a:p>
            <a:r>
              <a:rPr lang="en-US" altLang="zh-CN" sz="3200" b="0" dirty="0" err="1" smtClean="0"/>
              <a:t>Haar</a:t>
            </a:r>
            <a:r>
              <a:rPr lang="en-US" altLang="zh-CN" sz="3200" b="0" dirty="0" smtClean="0"/>
              <a:t>-like features</a:t>
            </a:r>
          </a:p>
          <a:p>
            <a:endParaRPr lang="en-US" altLang="zh-CN" sz="3200" b="0" dirty="0" smtClean="0"/>
          </a:p>
          <a:p>
            <a:r>
              <a:rPr lang="en-US" altLang="zh-CN" sz="3200" b="0" dirty="0" err="1" smtClean="0"/>
              <a:t>Adaboost</a:t>
            </a:r>
            <a:r>
              <a:rPr lang="en-US" altLang="zh-CN" sz="3200" b="0" dirty="0" smtClean="0"/>
              <a:t> algorithm</a:t>
            </a:r>
          </a:p>
          <a:p>
            <a:endParaRPr lang="en-US" altLang="zh-CN" sz="3200" b="0" dirty="0" smtClean="0"/>
          </a:p>
          <a:p>
            <a:r>
              <a:rPr lang="en-US" altLang="zh-CN" sz="3200" b="0" dirty="0" smtClean="0"/>
              <a:t>Stacked structure</a:t>
            </a:r>
          </a:p>
          <a:p>
            <a:endParaRPr kumimoji="1"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474721" y="228989"/>
            <a:ext cx="5442732" cy="319651"/>
          </a:xfrm>
        </p:spPr>
        <p:txBody>
          <a:bodyPr/>
          <a:lstStyle/>
          <a:p>
            <a:r>
              <a:rPr lang="en-US" altLang="zh-CN" sz="2000" dirty="0" err="1"/>
              <a:t>Adaboost</a:t>
            </a:r>
            <a:r>
              <a:rPr lang="en-US" altLang="zh-CN" sz="2000" dirty="0"/>
              <a:t> - based Face Detection Algorithm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671841-F0E3-41D3-9A04-8257685C1DF6}" type="datetime1">
              <a:rPr lang="en-US" altLang="zh-CN" smtClean="0"/>
              <a:pPr/>
              <a:t>12/19/17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3A3C29-79F9-481D-894E-E941206C67B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38690"/>
      </p:ext>
    </p:extLst>
  </p:cSld>
  <p:clrMapOvr>
    <a:masterClrMapping/>
  </p:clrMapOvr>
</p:sld>
</file>

<file path=ppt/theme/theme1.xml><?xml version="1.0" encoding="utf-8"?>
<a:theme xmlns:a="http://schemas.openxmlformats.org/drawingml/2006/main" name="NYU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365</Words>
  <Application>Microsoft Macintosh PowerPoint</Application>
  <PresentationFormat>全屏显示(16:9)</PresentationFormat>
  <Paragraphs>228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</vt:lpstr>
      <vt:lpstr>Cambria Math</vt:lpstr>
      <vt:lpstr>Courier New</vt:lpstr>
      <vt:lpstr>ＭＳ Ｐゴシック</vt:lpstr>
      <vt:lpstr>PingFang SC</vt:lpstr>
      <vt:lpstr>Wingdings</vt:lpstr>
      <vt:lpstr>黑体</vt:lpstr>
      <vt:lpstr>Arial</vt:lpstr>
      <vt:lpstr>NYU Master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New York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徐烨中</cp:lastModifiedBy>
  <cp:revision>81</cp:revision>
  <dcterms:created xsi:type="dcterms:W3CDTF">2013-09-03T13:03:01Z</dcterms:created>
  <dcterms:modified xsi:type="dcterms:W3CDTF">2017-12-20T04:15:03Z</dcterms:modified>
</cp:coreProperties>
</file>